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63" r:id="rId5"/>
    <p:sldId id="258" r:id="rId6"/>
    <p:sldId id="261" r:id="rId7"/>
    <p:sldId id="262" r:id="rId8"/>
    <p:sldId id="259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564AD05-CD8C-400D-B943-BE4C6DB40FC7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DCD5FBA-5BE0-4FBC-9EA9-29F1D1330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64AD05-CD8C-400D-B943-BE4C6DB40FC7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CD5FBA-5BE0-4FBC-9EA9-29F1D1330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564AD05-CD8C-400D-B943-BE4C6DB40FC7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DCD5FBA-5BE0-4FBC-9EA9-29F1D1330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64AD05-CD8C-400D-B943-BE4C6DB40FC7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CD5FBA-5BE0-4FBC-9EA9-29F1D1330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564AD05-CD8C-400D-B943-BE4C6DB40FC7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DCD5FBA-5BE0-4FBC-9EA9-29F1D1330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64AD05-CD8C-400D-B943-BE4C6DB40FC7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CD5FBA-5BE0-4FBC-9EA9-29F1D1330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64AD05-CD8C-400D-B943-BE4C6DB40FC7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CD5FBA-5BE0-4FBC-9EA9-29F1D1330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64AD05-CD8C-400D-B943-BE4C6DB40FC7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CD5FBA-5BE0-4FBC-9EA9-29F1D1330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564AD05-CD8C-400D-B943-BE4C6DB40FC7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CD5FBA-5BE0-4FBC-9EA9-29F1D1330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64AD05-CD8C-400D-B943-BE4C6DB40FC7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CD5FBA-5BE0-4FBC-9EA9-29F1D1330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64AD05-CD8C-400D-B943-BE4C6DB40FC7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CD5FBA-5BE0-4FBC-9EA9-29F1D1330A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564AD05-CD8C-400D-B943-BE4C6DB40FC7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DCD5FBA-5BE0-4FBC-9EA9-29F1D1330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nwea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19400" y="533400"/>
            <a:ext cx="5943600" cy="2868168"/>
          </a:xfrm>
        </p:spPr>
        <p:txBody>
          <a:bodyPr/>
          <a:lstStyle/>
          <a:p>
            <a:pPr algn="ctr"/>
            <a:r>
              <a:rPr lang="en-US" dirty="0" smtClean="0">
                <a:latin typeface="Ravie" pitchFamily="82" charset="0"/>
              </a:rPr>
              <a:t>MAPS:</a:t>
            </a:r>
            <a:br>
              <a:rPr lang="en-US" dirty="0" smtClean="0">
                <a:latin typeface="Ravie" pitchFamily="82" charset="0"/>
              </a:rPr>
            </a:br>
            <a:r>
              <a:rPr lang="en-US" dirty="0" smtClean="0">
                <a:latin typeface="Ravie" pitchFamily="82" charset="0"/>
              </a:rPr>
              <a:t>Using the data</a:t>
            </a:r>
            <a:endParaRPr lang="en-US" dirty="0">
              <a:latin typeface="Ravie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077200" cy="59436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Ravie" pitchFamily="82" charset="0"/>
              </a:rPr>
              <a:t>Data Used:</a:t>
            </a:r>
            <a:br>
              <a:rPr lang="en-US" dirty="0" smtClean="0">
                <a:latin typeface="Ravie" pitchFamily="82" charset="0"/>
              </a:rPr>
            </a:br>
            <a:r>
              <a:rPr lang="en-US" dirty="0" smtClean="0">
                <a:latin typeface="Ravie" pitchFamily="82" charset="0"/>
              </a:rPr>
              <a:t>Class by </a:t>
            </a:r>
            <a:r>
              <a:rPr lang="en-US" dirty="0" err="1" smtClean="0">
                <a:latin typeface="Ravie" pitchFamily="82" charset="0"/>
              </a:rPr>
              <a:t>Rits</a:t>
            </a:r>
            <a:endParaRPr lang="en-US" dirty="0"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791200"/>
            <a:ext cx="7239000" cy="828984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www.nwea.org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066800"/>
            <a:ext cx="8537893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 t="16495"/>
          <a:stretch>
            <a:fillRect/>
          </a:stretch>
        </p:blipFill>
        <p:spPr bwMode="auto">
          <a:xfrm>
            <a:off x="304800" y="4419600"/>
            <a:ext cx="792480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924800" cy="67056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Ravie" pitchFamily="82" charset="0"/>
              </a:rPr>
              <a:t/>
            </a:r>
            <a:br>
              <a:rPr lang="en-US" dirty="0" smtClean="0">
                <a:latin typeface="Ravie" pitchFamily="82" charset="0"/>
              </a:rPr>
            </a:br>
            <a:r>
              <a:rPr lang="en-US" dirty="0" smtClean="0">
                <a:latin typeface="Ravie" pitchFamily="82" charset="0"/>
              </a:rPr>
              <a:t/>
            </a:r>
            <a:br>
              <a:rPr lang="en-US" dirty="0" smtClean="0">
                <a:latin typeface="Ravie" pitchFamily="82" charset="0"/>
              </a:rPr>
            </a:br>
            <a:r>
              <a:rPr lang="en-US" dirty="0" smtClean="0">
                <a:latin typeface="Ravie" pitchFamily="82" charset="0"/>
              </a:rPr>
              <a:t>Data Used:</a:t>
            </a:r>
            <a:br>
              <a:rPr lang="en-US" dirty="0" smtClean="0">
                <a:latin typeface="Ravie" pitchFamily="82" charset="0"/>
              </a:rPr>
            </a:br>
            <a:r>
              <a:rPr lang="en-US" dirty="0" smtClean="0">
                <a:latin typeface="Segoe Script" pitchFamily="34" charset="0"/>
              </a:rPr>
              <a:t>50% and 27% probability</a:t>
            </a:r>
            <a:endParaRPr lang="en-US" dirty="0">
              <a:latin typeface="Segoe Scrip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5020" y="1066800"/>
            <a:ext cx="8734180" cy="5301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819400" y="1752600"/>
            <a:ext cx="5562600" cy="4572000"/>
          </a:xfrm>
          <a:prstGeom prst="rect">
            <a:avLst/>
          </a:prstGeom>
          <a:noFill/>
          <a:ln w="142875" cmpd="sng">
            <a:solidFill>
              <a:srgbClr val="FFFF00"/>
            </a:solidFill>
            <a:rou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7640"/>
            <a:ext cx="7239000" cy="594360"/>
          </a:xfrm>
        </p:spPr>
        <p:txBody>
          <a:bodyPr/>
          <a:lstStyle/>
          <a:p>
            <a:r>
              <a:rPr lang="en-US" dirty="0" err="1" smtClean="0">
                <a:latin typeface="Ravie" pitchFamily="82" charset="0"/>
              </a:rPr>
              <a:t>Notecard</a:t>
            </a:r>
            <a:endParaRPr lang="en-US" dirty="0">
              <a:latin typeface="Ravie" pitchFamily="82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762000"/>
          <a:ext cx="7620000" cy="5993892"/>
        </p:xfrm>
        <a:graphic>
          <a:graphicData uri="http://schemas.openxmlformats.org/drawingml/2006/table">
            <a:tbl>
              <a:tblPr/>
              <a:tblGrid>
                <a:gridCol w="3874378"/>
                <a:gridCol w="3745622"/>
              </a:tblGrid>
              <a:tr h="57150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 smtClean="0">
                          <a:latin typeface="Comic Sans MS"/>
                          <a:ea typeface="Calibri"/>
                          <a:cs typeface="Times New Roman"/>
                        </a:rPr>
                        <a:t>Brynn</a:t>
                      </a:r>
                      <a:endParaRPr lang="en-US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sng" dirty="0" smtClean="0">
                          <a:solidFill>
                            <a:schemeClr val="tx1"/>
                          </a:solidFill>
                          <a:latin typeface="Comic Sans MS"/>
                          <a:ea typeface="Calibri"/>
                          <a:cs typeface="Times New Roman"/>
                        </a:rPr>
                        <a:t>Comprehension</a:t>
                      </a:r>
                      <a:r>
                        <a:rPr lang="en-US" sz="900" dirty="0" smtClean="0">
                          <a:solidFill>
                            <a:schemeClr val="tx1"/>
                          </a:solidFill>
                          <a:latin typeface="Comic Sans MS"/>
                          <a:ea typeface="Calibri"/>
                          <a:cs typeface="Times New Roman"/>
                        </a:rPr>
                        <a:t>:</a:t>
                      </a:r>
                      <a:endParaRPr lang="en-US" sz="900" dirty="0" smtClean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latin typeface="Comic Sans MS"/>
                          <a:ea typeface="Calibri"/>
                          <a:cs typeface="Times New Roman"/>
                        </a:rPr>
                        <a:t>-large print in a note</a:t>
                      </a:r>
                      <a:endParaRPr lang="en-US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latin typeface="Comic Sans MS"/>
                          <a:ea typeface="Calibri"/>
                          <a:cs typeface="Times New Roman"/>
                        </a:rPr>
                        <a:t>-purpose of a valentine</a:t>
                      </a:r>
                      <a:endParaRPr lang="en-US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latin typeface="Comic Sans MS"/>
                          <a:ea typeface="Calibri"/>
                          <a:cs typeface="Times New Roman"/>
                        </a:rPr>
                        <a:t>-facts/opinions</a:t>
                      </a:r>
                      <a:endParaRPr lang="en-US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latin typeface="Comic Sans MS"/>
                          <a:ea typeface="Calibri"/>
                          <a:cs typeface="Times New Roman"/>
                        </a:rPr>
                        <a:t>-matches topic to a group of books</a:t>
                      </a:r>
                      <a:endParaRPr lang="en-US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latin typeface="Comic Sans MS"/>
                          <a:ea typeface="Calibri"/>
                          <a:cs typeface="Times New Roman"/>
                        </a:rPr>
                        <a:t>-predicts the next event</a:t>
                      </a:r>
                      <a:endParaRPr lang="en-US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latin typeface="Comic Sans MS"/>
                          <a:ea typeface="Calibri"/>
                          <a:cs typeface="Times New Roman"/>
                        </a:rPr>
                        <a:t>-main idea of a poem</a:t>
                      </a:r>
                      <a:endParaRPr lang="en-US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latin typeface="Comic Sans MS"/>
                          <a:ea typeface="Calibri"/>
                          <a:cs typeface="Times New Roman"/>
                        </a:rPr>
                        <a:t>-Setting</a:t>
                      </a:r>
                      <a:endParaRPr lang="en-US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latin typeface="Comic Sans MS"/>
                          <a:ea typeface="Calibri"/>
                          <a:cs typeface="Times New Roman"/>
                        </a:rPr>
                        <a:t>-Interprets a smile</a:t>
                      </a:r>
                      <a:endParaRPr lang="en-US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latin typeface="Comic Sans MS"/>
                          <a:ea typeface="Calibri"/>
                          <a:cs typeface="Times New Roman"/>
                        </a:rPr>
                        <a:t>-infers a conclusion to an informational passage</a:t>
                      </a:r>
                      <a:endParaRPr lang="en-US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latin typeface="Comic Sans MS"/>
                          <a:ea typeface="Calibri"/>
                          <a:cs typeface="Times New Roman"/>
                        </a:rPr>
                        <a:t>-Cause/effect</a:t>
                      </a:r>
                      <a:endParaRPr lang="en-US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latin typeface="Comic Sans MS"/>
                          <a:ea typeface="Calibri"/>
                          <a:cs typeface="Times New Roman"/>
                        </a:rPr>
                        <a:t>-matches simple sentence to a picture</a:t>
                      </a:r>
                      <a:endParaRPr lang="en-US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latin typeface="Comic Sans MS"/>
                          <a:ea typeface="Calibri"/>
                          <a:cs typeface="Times New Roman"/>
                        </a:rPr>
                        <a:t>-genre for a story (fairy tale, nursery rhyme, thank you letter, fiction, nonfiction, </a:t>
                      </a:r>
                      <a:endParaRPr lang="en-US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latin typeface="Comic Sans MS"/>
                          <a:ea typeface="Calibri"/>
                          <a:cs typeface="Times New Roman"/>
                        </a:rPr>
                        <a:t>-table of contents</a:t>
                      </a:r>
                      <a:endParaRPr lang="en-US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latin typeface="Comic Sans MS"/>
                          <a:ea typeface="Calibri"/>
                          <a:cs typeface="Times New Roman"/>
                        </a:rPr>
                        <a:t>-locates an onomatopoeia</a:t>
                      </a:r>
                      <a:endParaRPr lang="en-US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latin typeface="Comic Sans MS"/>
                          <a:ea typeface="Calibri"/>
                          <a:cs typeface="Times New Roman"/>
                        </a:rPr>
                        <a:t>-recognizes a list</a:t>
                      </a:r>
                      <a:endParaRPr lang="en-US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u="sng" dirty="0" smtClean="0">
                        <a:latin typeface="Comic Sans MS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sng" dirty="0" smtClean="0">
                          <a:latin typeface="Comic Sans MS"/>
                          <a:ea typeface="Calibri"/>
                          <a:cs typeface="Times New Roman"/>
                        </a:rPr>
                        <a:t>Concept of Print</a:t>
                      </a:r>
                      <a:endParaRPr lang="en-US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latin typeface="Comic Sans MS"/>
                          <a:ea typeface="Calibri"/>
                          <a:cs typeface="Times New Roman"/>
                        </a:rPr>
                        <a:t>-ABC order</a:t>
                      </a:r>
                      <a:endParaRPr lang="en-US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latin typeface="Comic Sans MS"/>
                          <a:ea typeface="Calibri"/>
                          <a:cs typeface="Times New Roman"/>
                        </a:rPr>
                        <a:t>-# of words in sentence</a:t>
                      </a:r>
                      <a:endParaRPr lang="en-US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latin typeface="Comic Sans MS"/>
                          <a:ea typeface="Calibri"/>
                          <a:cs typeface="Times New Roman"/>
                        </a:rPr>
                        <a:t>-Exit sign, no bikes allowed</a:t>
                      </a:r>
                      <a:endParaRPr lang="en-US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u="sng" dirty="0" smtClean="0">
                        <a:latin typeface="Comic Sans MS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sng" dirty="0" smtClean="0">
                          <a:latin typeface="Comic Sans MS"/>
                          <a:ea typeface="Calibri"/>
                          <a:cs typeface="Times New Roman"/>
                        </a:rPr>
                        <a:t>Writing-</a:t>
                      </a:r>
                      <a:endParaRPr lang="en-US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latin typeface="Comic Sans MS"/>
                          <a:ea typeface="Calibri"/>
                          <a:cs typeface="Times New Roman"/>
                        </a:rPr>
                        <a:t>-Error in proper nouns, periods, spelling</a:t>
                      </a:r>
                      <a:endParaRPr lang="en-US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latin typeface="Comic Sans MS"/>
                          <a:ea typeface="Calibri"/>
                          <a:cs typeface="Times New Roman"/>
                        </a:rPr>
                        <a:t>-Day of the week, month abbreviations</a:t>
                      </a:r>
                      <a:endParaRPr lang="en-US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latin typeface="Comic Sans MS"/>
                          <a:ea typeface="Calibri"/>
                          <a:cs typeface="Times New Roman"/>
                        </a:rPr>
                        <a:t>-Spells-star, plant, down, wish, skip, always, very, his, storm, little, right, your, because, clip</a:t>
                      </a:r>
                      <a:endParaRPr lang="en-US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latin typeface="Comic Sans MS"/>
                          <a:ea typeface="Calibri"/>
                          <a:cs typeface="Times New Roman"/>
                        </a:rPr>
                        <a:t>-Quotes</a:t>
                      </a:r>
                      <a:endParaRPr lang="en-US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latin typeface="Comic Sans MS"/>
                          <a:ea typeface="Calibri"/>
                          <a:cs typeface="Times New Roman"/>
                        </a:rPr>
                        <a:t>-Commas</a:t>
                      </a:r>
                      <a:endParaRPr lang="en-US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latin typeface="Comic Sans MS"/>
                          <a:ea typeface="Calibri"/>
                          <a:cs typeface="Times New Roman"/>
                        </a:rPr>
                        <a:t>-Letter writing</a:t>
                      </a:r>
                      <a:endParaRPr lang="en-US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latin typeface="Comic Sans MS"/>
                          <a:ea typeface="Calibri"/>
                          <a:cs typeface="Times New Roman"/>
                        </a:rPr>
                        <a:t>-Select the correct sentence</a:t>
                      </a:r>
                      <a:endParaRPr lang="en-US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latin typeface="Comic Sans MS"/>
                          <a:ea typeface="Calibri"/>
                          <a:cs typeface="Times New Roman"/>
                        </a:rPr>
                        <a:t>-Past tense verbs</a:t>
                      </a:r>
                      <a:endParaRPr lang="en-US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latin typeface="Comic Sans MS"/>
                          <a:ea typeface="Calibri"/>
                          <a:cs typeface="Times New Roman"/>
                        </a:rPr>
                        <a:t>-adverbs, pronouns, adjectives, conjunctions</a:t>
                      </a:r>
                      <a:endParaRPr lang="en-US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latin typeface="Comic Sans MS"/>
                          <a:ea typeface="Calibri"/>
                          <a:cs typeface="Times New Roman"/>
                        </a:rPr>
                        <a:t>-Select action words</a:t>
                      </a:r>
                      <a:endParaRPr lang="en-US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latin typeface="Comic Sans MS"/>
                          <a:ea typeface="Calibri"/>
                          <a:cs typeface="Times New Roman"/>
                        </a:rPr>
                        <a:t>-exclamatory sentences, interrogative sentences</a:t>
                      </a:r>
                      <a:endParaRPr lang="en-US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latin typeface="Comic Sans MS"/>
                          <a:ea typeface="Calibri"/>
                          <a:cs typeface="Times New Roman"/>
                        </a:rPr>
                        <a:t>-Editing symbols for misspelled words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57" marR="51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 </a:t>
                      </a:r>
                      <a:r>
                        <a:rPr lang="en-US" sz="900" u="sng" dirty="0">
                          <a:latin typeface="Comic Sans MS"/>
                          <a:ea typeface="Calibri"/>
                          <a:cs typeface="Times New Roman"/>
                        </a:rPr>
                        <a:t>Vocabulary and Word Structure-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-Matches a definition of a word in a sentence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-Identify common root words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-Contractions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-Compound Words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-Identifies a flashlight, glue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-Inferences a word based on a picture and in a sentence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-Sight words-down, were, buy, has, help, loves, find, saw, said, again, give, gave know, that, on, gave, after, had, any, from, her, here, laugh, together, carry, each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-Opposites (day, 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-Synonyms – sleepy, father, laugh, big, little, happy-Antonyms</a:t>
                      </a:r>
                      <a:r>
                        <a:rPr lang="en-US" sz="900" u="sng" dirty="0">
                          <a:latin typeface="Comic Sans MS"/>
                          <a:ea typeface="Calibri"/>
                          <a:cs typeface="Times New Roman"/>
                        </a:rPr>
                        <a:t> 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-homophones (chews, cast, two, know, right, 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u="sng" dirty="0" smtClean="0">
                        <a:latin typeface="Comic Sans MS"/>
                        <a:ea typeface="Calibri"/>
                        <a:cs typeface="MicrosoftSansSerif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sng" dirty="0" smtClean="0">
                          <a:latin typeface="Comic Sans MS"/>
                          <a:ea typeface="Calibri"/>
                          <a:cs typeface="MicrosoftSansSerif"/>
                        </a:rPr>
                        <a:t>Phonics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-blends-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fr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gl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qu,l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r, n, v, j,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tw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sh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sl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sn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cl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br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ch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cr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sk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pl,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dr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cl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d,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str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-Ending sounds-mp, s,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ing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uck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ell, ink,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ock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-Rhymes-ink, ash,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ot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ed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oy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ake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lock,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oom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 -Syllables-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-Changing vowel sounds in CVC words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-Matching CVC to pictures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-R control-or,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er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u="sng" dirty="0" smtClean="0">
                        <a:latin typeface="Comic Sans MS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sng" dirty="0" smtClean="0">
                          <a:latin typeface="Comic Sans MS"/>
                          <a:ea typeface="Calibri"/>
                          <a:cs typeface="Times New Roman"/>
                        </a:rPr>
                        <a:t>Phonological </a:t>
                      </a:r>
                      <a:r>
                        <a:rPr lang="en-US" sz="900" u="sng" dirty="0">
                          <a:latin typeface="Comic Sans MS"/>
                          <a:ea typeface="Calibri"/>
                          <a:cs typeface="Times New Roman"/>
                        </a:rPr>
                        <a:t>Awareness-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-Blend 4 sounds (pond, happy, tent, )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-Blend 3 sounds (mop, rain, 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-Blend 5 sounds (plant, 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-Blend onset and rime to create word (chimp)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 Identifies a word when given its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syllable parts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-Digraphs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-Ending sound-all,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ks,ar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 long o, u, a (matching pictures_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-Beg, sounds – l, k, d, g, a, I (match pictures)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-CVVC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-Delete ending  or beg. sounds to create new word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-Rhyming (and, ell,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ing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ar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at, ail,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ake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est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amp,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ed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ig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ab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ot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 smtClean="0">
                          <a:latin typeface="Comic Sans MS"/>
                          <a:ea typeface="Calibri"/>
                          <a:cs typeface="MicrosoftSansSerif"/>
                        </a:rPr>
                        <a:t>ug</a:t>
                      </a:r>
                      <a:r>
                        <a:rPr lang="en-US" sz="900" dirty="0" smtClean="0">
                          <a:latin typeface="Comic Sans MS"/>
                          <a:ea typeface="Calibri"/>
                          <a:cs typeface="MicrosoftSansSerif"/>
                        </a:rPr>
                        <a:t>)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57" marR="51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1816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Ravie" pitchFamily="82" charset="0"/>
              </a:rPr>
              <a:t>Organization</a:t>
            </a:r>
            <a:endParaRPr lang="en-US" dirty="0"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 b="12121"/>
          <a:stretch>
            <a:fillRect/>
          </a:stretch>
        </p:blipFill>
        <p:spPr bwMode="auto">
          <a:xfrm>
            <a:off x="334959" y="838200"/>
            <a:ext cx="8809041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609600" y="777240"/>
            <a:ext cx="7239000" cy="518160"/>
          </a:xfrm>
          <a:prstGeom prst="rect">
            <a:avLst/>
          </a:prstGeom>
        </p:spPr>
        <p:txBody>
          <a:bodyPr vert="horz" lIns="45720" tIns="0" rIns="45720" bIns="0" anchor="b" anchorCtr="0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Phonologic</a:t>
            </a:r>
            <a:r>
              <a:rPr kumimoji="0" lang="en-US" sz="2400" b="1" i="0" u="none" strike="noStrike" kern="1200" cap="all" spc="0" normalizeH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 Awareness</a:t>
            </a:r>
            <a:endParaRPr kumimoji="0" lang="en-US" sz="24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7239000" cy="670560"/>
          </a:xfrm>
        </p:spPr>
        <p:txBody>
          <a:bodyPr/>
          <a:lstStyle/>
          <a:p>
            <a:r>
              <a:rPr lang="en-US" dirty="0" err="1" smtClean="0">
                <a:latin typeface="Ravie" pitchFamily="82" charset="0"/>
              </a:rPr>
              <a:t>Notecard</a:t>
            </a:r>
            <a:endParaRPr lang="en-US" dirty="0">
              <a:latin typeface="Ravie" pitchFamily="82" charset="0"/>
            </a:endParaRPr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</p:nvPr>
        </p:nvGraphicFramePr>
        <p:xfrm>
          <a:off x="457200" y="685800"/>
          <a:ext cx="7696200" cy="5993892"/>
        </p:xfrm>
        <a:graphic>
          <a:graphicData uri="http://schemas.openxmlformats.org/drawingml/2006/table">
            <a:tbl>
              <a:tblPr/>
              <a:tblGrid>
                <a:gridCol w="3913121"/>
                <a:gridCol w="3783079"/>
              </a:tblGrid>
              <a:tr h="57150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latin typeface="Comic Sans MS"/>
                          <a:ea typeface="Calibri"/>
                          <a:cs typeface="Times New Roman"/>
                        </a:rPr>
                        <a:t>Brynn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sng" dirty="0">
                          <a:latin typeface="Comic Sans MS"/>
                          <a:ea typeface="Calibri"/>
                          <a:cs typeface="Times New Roman"/>
                        </a:rPr>
                        <a:t>Comprehension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: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-large print in a note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-purpose of a valentine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-facts/opinions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-matches topic to a group of books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-predicts the next event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-main idea of a poem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-Setting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-Interprets a smile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-infers a conclusion to an informational passage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-Cause/effect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-matches simple sentence to a picture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-genre for a story (fairy tale, nursery rhyme, thank you letter, fiction, nonfiction, 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-table of contents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-locates an onomatopoeia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-recognizes a list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u="sng" dirty="0" smtClean="0">
                        <a:latin typeface="Comic Sans MS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sng" dirty="0" smtClean="0">
                          <a:latin typeface="Comic Sans MS"/>
                          <a:ea typeface="Calibri"/>
                          <a:cs typeface="Times New Roman"/>
                        </a:rPr>
                        <a:t>Concept </a:t>
                      </a:r>
                      <a:r>
                        <a:rPr lang="en-US" sz="900" u="sng" dirty="0">
                          <a:latin typeface="Comic Sans MS"/>
                          <a:ea typeface="Calibri"/>
                          <a:cs typeface="Times New Roman"/>
                        </a:rPr>
                        <a:t>of Print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-ABC order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-# of words in sentence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-Exit sign, no bikes allowed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u="sng" dirty="0" smtClean="0">
                        <a:latin typeface="Comic Sans MS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sng" dirty="0" smtClean="0">
                          <a:latin typeface="Comic Sans MS"/>
                          <a:ea typeface="Calibri"/>
                          <a:cs typeface="Times New Roman"/>
                        </a:rPr>
                        <a:t>Writing-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-Error in proper nouns, periods, spelling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-Day of the week, month abbreviations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-Spells-star, plant, down, wish, skip, always, very, his, storm, little, right, your, because, clip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-Quotes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-Commas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-Letter writing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-Select the correct sentence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-Past tense verbs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-adverbs, pronouns, adjectives, conjunctions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-Select action words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-exclamatory sentences, interrogative sentences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-Editing symbols for misspelled words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57" marR="51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 </a:t>
                      </a:r>
                      <a:r>
                        <a:rPr lang="en-US" sz="900" u="sng" dirty="0">
                          <a:latin typeface="Comic Sans MS"/>
                          <a:ea typeface="Calibri"/>
                          <a:cs typeface="Times New Roman"/>
                        </a:rPr>
                        <a:t>Vocabulary and Word Structure-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-Matches a definition of a word in a sentence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-Identify common root words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-Contractions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-Compound Words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-Identifies a flashlight, glue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-Inferences a word based on a picture and in a sentence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-Sight words-down, were, buy, has, help, loves, find, saw, said, again, give, gave know, that, on, gave, after, had, any, from, her, here, laugh, together, carry, each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-Opposites (day, 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-Synonyms – sleepy, father, laugh, big, little, happy-Antonyms</a:t>
                      </a:r>
                      <a:r>
                        <a:rPr lang="en-US" sz="900" u="sng" dirty="0">
                          <a:latin typeface="Comic Sans MS"/>
                          <a:ea typeface="Calibri"/>
                          <a:cs typeface="Times New Roman"/>
                        </a:rPr>
                        <a:t> 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-homophones (chews, cast, two, know, right, 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u="sng" dirty="0" smtClean="0">
                        <a:latin typeface="Comic Sans MS"/>
                        <a:ea typeface="Calibri"/>
                        <a:cs typeface="MicrosoftSansSerif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sng" dirty="0" smtClean="0">
                          <a:latin typeface="Comic Sans MS"/>
                          <a:ea typeface="Calibri"/>
                          <a:cs typeface="MicrosoftSansSerif"/>
                        </a:rPr>
                        <a:t>Phonics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-blends-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fr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gl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qu,l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r, n, v, j,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tw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sh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sl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sn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cl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br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ch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cr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sk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pl,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dr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cl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d,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str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-Ending sounds-mp, s,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ing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uck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ell, ink,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ock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-Rhymes-ink, ash,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ot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ed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oy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ake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lock,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oom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 -Syllables-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-Changing vowel sounds in CVC words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-Matching CVC to pictures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-R control-or,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er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u="sng" dirty="0" smtClean="0">
                        <a:latin typeface="Comic Sans MS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sng" dirty="0" smtClean="0">
                          <a:latin typeface="Comic Sans MS"/>
                          <a:ea typeface="Calibri"/>
                          <a:cs typeface="Times New Roman"/>
                        </a:rPr>
                        <a:t>Phonological </a:t>
                      </a:r>
                      <a:r>
                        <a:rPr lang="en-US" sz="900" u="sng" dirty="0">
                          <a:latin typeface="Comic Sans MS"/>
                          <a:ea typeface="Calibri"/>
                          <a:cs typeface="Times New Roman"/>
                        </a:rPr>
                        <a:t>Awareness-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-Blend 4 sounds (pond, happy, tent, )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-Blend 3 sounds (mop, rain, 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-Blend 5 sounds (plant, 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-Blend onset and rime to create word (chimp)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 Identifies a word when given its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syllable parts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-Digraphs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-Ending sound-all,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ks,ar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 long o, u, a (matching pictures_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-Beg, sounds – l, k, d, g, a, I (match pictures)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-CVVC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-Delete ending  or beg. sounds to create new word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-Rhyming (and, ell,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ing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ar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at, ail,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ake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est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amp,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ed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ig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ab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ot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ug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57" marR="51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381000" y="152400"/>
            <a:ext cx="7239000" cy="67056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Ravie" pitchFamily="82" charset="0"/>
              <a:ea typeface="+mj-ea"/>
              <a:cs typeface="+mj-cs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762000"/>
            <a:ext cx="859198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7239000" cy="670560"/>
          </a:xfrm>
        </p:spPr>
        <p:txBody>
          <a:bodyPr/>
          <a:lstStyle/>
          <a:p>
            <a:r>
              <a:rPr lang="en-US" dirty="0" smtClean="0">
                <a:latin typeface="Ravie" pitchFamily="82" charset="0"/>
              </a:rPr>
              <a:t>Concept of Print</a:t>
            </a:r>
            <a:endParaRPr lang="en-US" dirty="0">
              <a:latin typeface="Ravie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10"/>
          <p:cNvGraphicFramePr>
            <a:graphicFrameLocks/>
          </p:cNvGraphicFramePr>
          <p:nvPr/>
        </p:nvGraphicFramePr>
        <p:xfrm>
          <a:off x="304800" y="635508"/>
          <a:ext cx="7696200" cy="5993892"/>
        </p:xfrm>
        <a:graphic>
          <a:graphicData uri="http://schemas.openxmlformats.org/drawingml/2006/table">
            <a:tbl>
              <a:tblPr/>
              <a:tblGrid>
                <a:gridCol w="3913121"/>
                <a:gridCol w="3783079"/>
              </a:tblGrid>
              <a:tr h="57150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latin typeface="Comic Sans MS"/>
                          <a:ea typeface="Calibri"/>
                          <a:cs typeface="Times New Roman"/>
                        </a:rPr>
                        <a:t>Brynn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sng" dirty="0">
                          <a:latin typeface="Comic Sans MS"/>
                          <a:ea typeface="Calibri"/>
                          <a:cs typeface="Times New Roman"/>
                        </a:rPr>
                        <a:t>Comprehension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: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-large print in a note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-purpose of a valentine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-facts/opinions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-matches topic to a group of books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-predicts the next event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-main idea of a poem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-Setting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-Interprets a smile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-infers a conclusion to an informational passage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-Cause/effect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-matches simple sentence to a picture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-genre for a story (fairy tale, nursery rhyme, thank you letter, fiction, nonfiction, 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-table of contents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-locates an onomatopoeia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-recognizes a list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u="sng" dirty="0" smtClean="0">
                        <a:latin typeface="Comic Sans MS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sng" dirty="0" smtClean="0">
                          <a:latin typeface="Comic Sans MS"/>
                          <a:ea typeface="Calibri"/>
                          <a:cs typeface="Times New Roman"/>
                        </a:rPr>
                        <a:t>Concept </a:t>
                      </a:r>
                      <a:r>
                        <a:rPr lang="en-US" sz="900" u="sng" dirty="0">
                          <a:latin typeface="Comic Sans MS"/>
                          <a:ea typeface="Calibri"/>
                          <a:cs typeface="Times New Roman"/>
                        </a:rPr>
                        <a:t>of Print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-ABC order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-# of words in sentence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-Exit sign, no bikes allowed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u="sng" dirty="0" smtClean="0">
                        <a:latin typeface="Comic Sans MS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sng" dirty="0" smtClean="0">
                          <a:latin typeface="Comic Sans MS"/>
                          <a:ea typeface="Calibri"/>
                          <a:cs typeface="Times New Roman"/>
                        </a:rPr>
                        <a:t>Writing-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-Error in proper nouns, periods, spelling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-Day of the week, month abbreviations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-Spells-star, plant, down, wish, skip, always, very, his, storm, little, right, your, because, clip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-Quotes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-Commas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-Letter writing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-Select the correct sentence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-Past tense verbs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-adverbs, pronouns, adjectives, conjunctions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-Select action words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-exclamatory sentences, interrogative sentences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-Editing symbols for misspelled words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57" marR="51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 </a:t>
                      </a:r>
                      <a:r>
                        <a:rPr lang="en-US" sz="900" u="sng" dirty="0">
                          <a:latin typeface="Comic Sans MS"/>
                          <a:ea typeface="Calibri"/>
                          <a:cs typeface="Times New Roman"/>
                        </a:rPr>
                        <a:t>Vocabulary and Word Structure-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-Matches a definition of a word in a sentence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-Identify common root words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-Contractions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-Compound Words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-Identifies a flashlight, glue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-Inferences a word based on a picture and in a sentence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-Sight words-down, were, buy, has, help, loves, find, saw, said, again, give, gave know, that, on, gave, after, had, any, from, her, here, laugh, together, carry, each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-Opposites (day, 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-Synonyms – sleepy, father, laugh, big, little, happy-Antonyms</a:t>
                      </a:r>
                      <a:r>
                        <a:rPr lang="en-US" sz="900" u="sng" dirty="0">
                          <a:latin typeface="Comic Sans MS"/>
                          <a:ea typeface="Calibri"/>
                          <a:cs typeface="Times New Roman"/>
                        </a:rPr>
                        <a:t> 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-homophones (chews, cast, two, know, right, 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u="sng" dirty="0" smtClean="0">
                        <a:latin typeface="Comic Sans MS"/>
                        <a:ea typeface="Calibri"/>
                        <a:cs typeface="MicrosoftSansSerif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sng" dirty="0" smtClean="0">
                          <a:latin typeface="Comic Sans MS"/>
                          <a:ea typeface="Calibri"/>
                          <a:cs typeface="MicrosoftSansSerif"/>
                        </a:rPr>
                        <a:t>Phonics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-blends-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fr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gl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qu,l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r, n, v, j,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tw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sh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sl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sn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cl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br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ch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cr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sk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pl,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dr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cl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d,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str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-Ending sounds-mp, s,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ing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uck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ell, ink,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ock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-Rhymes-ink, ash,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ot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ed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oy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ake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lock,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oom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 -Syllables-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-Changing vowel sounds in CVC words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-Matching CVC to pictures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-R control-or,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er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u="sng" dirty="0" smtClean="0">
                        <a:latin typeface="Comic Sans MS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sng" dirty="0" smtClean="0">
                          <a:latin typeface="Comic Sans MS"/>
                          <a:ea typeface="Calibri"/>
                          <a:cs typeface="Times New Roman"/>
                        </a:rPr>
                        <a:t>Phonological </a:t>
                      </a:r>
                      <a:r>
                        <a:rPr lang="en-US" sz="900" u="sng" dirty="0">
                          <a:latin typeface="Comic Sans MS"/>
                          <a:ea typeface="Calibri"/>
                          <a:cs typeface="Times New Roman"/>
                        </a:rPr>
                        <a:t>Awareness-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-Blend 4 sounds (pond, happy, tent, )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-Blend 3 sounds (mop, rain, 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-Blend 5 sounds (plant, 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-Blend onset and rime to create word (chimp)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 Identifies a word when given its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syllable parts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-Digraphs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-Ending sound-all,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ks,ar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 long o, u, a (matching pictures_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-Beg, sounds – l, k, d, g, a, I (match pictures)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-CVVC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-Delete ending  or beg. sounds to create new word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-Rhyming (and, ell,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ing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ar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at, ail,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ake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est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amp,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ed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ig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ab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ot</a:t>
                      </a:r>
                      <a:r>
                        <a:rPr lang="en-US" sz="900" dirty="0">
                          <a:latin typeface="Comic Sans MS"/>
                          <a:ea typeface="Calibri"/>
                          <a:cs typeface="MicrosoftSansSerif"/>
                        </a:rPr>
                        <a:t>, </a:t>
                      </a:r>
                      <a:r>
                        <a:rPr lang="en-US" sz="900" dirty="0" err="1">
                          <a:latin typeface="Comic Sans MS"/>
                          <a:ea typeface="Calibri"/>
                          <a:cs typeface="MicrosoftSansSerif"/>
                        </a:rPr>
                        <a:t>ug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57" marR="51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7239000" cy="670560"/>
          </a:xfrm>
        </p:spPr>
        <p:txBody>
          <a:bodyPr/>
          <a:lstStyle/>
          <a:p>
            <a:r>
              <a:rPr lang="en-US" dirty="0" err="1" smtClean="0">
                <a:latin typeface="Ravie" pitchFamily="82" charset="0"/>
              </a:rPr>
              <a:t>Notecard</a:t>
            </a:r>
            <a:endParaRPr lang="en-US" dirty="0">
              <a:latin typeface="Ravie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Ravie" pitchFamily="82" charset="0"/>
              </a:rPr>
              <a:t>Results</a:t>
            </a:r>
            <a:endParaRPr lang="en-US" dirty="0">
              <a:latin typeface="Ravie" pitchFamily="8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2010-2011 School Year</a:t>
            </a:r>
          </a:p>
          <a:p>
            <a:pPr lvl="1"/>
            <a:r>
              <a:rPr lang="en-US" dirty="0" smtClean="0"/>
              <a:t>Reading</a:t>
            </a:r>
          </a:p>
          <a:p>
            <a:pPr lvl="2"/>
            <a:r>
              <a:rPr lang="en-US" dirty="0" smtClean="0"/>
              <a:t>Every student above grade level-MAPS Spring</a:t>
            </a:r>
          </a:p>
          <a:p>
            <a:pPr lvl="1"/>
            <a:r>
              <a:rPr lang="en-US" dirty="0" smtClean="0"/>
              <a:t>Math</a:t>
            </a:r>
          </a:p>
          <a:p>
            <a:pPr lvl="2"/>
            <a:r>
              <a:rPr lang="en-US" dirty="0" smtClean="0"/>
              <a:t>All but two student above grade level-MAPS Spring</a:t>
            </a:r>
            <a:endParaRPr lang="en-US" dirty="0" smtClean="0"/>
          </a:p>
          <a:p>
            <a:r>
              <a:rPr lang="en-US" dirty="0" smtClean="0"/>
              <a:t>2011-2012 School Year</a:t>
            </a:r>
          </a:p>
          <a:p>
            <a:pPr lvl="1"/>
            <a:r>
              <a:rPr lang="en-US" dirty="0" smtClean="0"/>
              <a:t>Reading</a:t>
            </a:r>
          </a:p>
          <a:p>
            <a:pPr lvl="2"/>
            <a:r>
              <a:rPr lang="en-US" dirty="0" smtClean="0"/>
              <a:t>16/18 </a:t>
            </a:r>
            <a:r>
              <a:rPr lang="en-US" dirty="0" smtClean="0"/>
              <a:t>above grade level-MAPS winter</a:t>
            </a:r>
          </a:p>
          <a:p>
            <a:pPr lvl="1"/>
            <a:r>
              <a:rPr lang="en-US" dirty="0" smtClean="0"/>
              <a:t>Math</a:t>
            </a:r>
          </a:p>
          <a:p>
            <a:pPr lvl="2"/>
            <a:r>
              <a:rPr lang="en-US" dirty="0" smtClean="0"/>
              <a:t>16/18 </a:t>
            </a:r>
            <a:r>
              <a:rPr lang="en-US" dirty="0" smtClean="0"/>
              <a:t>above grade level-MAPS winter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188</TotalTime>
  <Words>1689</Words>
  <Application>Microsoft Office PowerPoint</Application>
  <PresentationFormat>On-screen Show (4:3)</PresentationFormat>
  <Paragraphs>231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Opulent</vt:lpstr>
      <vt:lpstr>MAPS: Using the data</vt:lpstr>
      <vt:lpstr>Data Used: Class by Rits</vt:lpstr>
      <vt:lpstr>  Data Used: 50% and 27% probability</vt:lpstr>
      <vt:lpstr>Notecard</vt:lpstr>
      <vt:lpstr>Organization</vt:lpstr>
      <vt:lpstr>Notecard</vt:lpstr>
      <vt:lpstr>Concept of Print</vt:lpstr>
      <vt:lpstr>Notecard</vt:lpstr>
      <vt:lpstr>Results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the data</dc:title>
  <dc:creator>tbebee</dc:creator>
  <cp:lastModifiedBy>tbebee</cp:lastModifiedBy>
  <cp:revision>33</cp:revision>
  <dcterms:created xsi:type="dcterms:W3CDTF">2012-02-27T02:48:18Z</dcterms:created>
  <dcterms:modified xsi:type="dcterms:W3CDTF">2012-03-01T14:06:21Z</dcterms:modified>
</cp:coreProperties>
</file>